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033" y="1671310"/>
            <a:ext cx="3097331" cy="562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ЗАДАЧА №12.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3501008"/>
            <a:ext cx="3309803" cy="1260629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 Кулакова Лилия, 9 «а».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3" y="20642"/>
            <a:ext cx="1728192" cy="163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777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43608" y="908720"/>
            <a:ext cx="6123469" cy="411554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Два грузовых автомобиля должны были перевезти некоторый груз в течение 6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часов. Второй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автомобиль задержался в гараже, и когда прибыл на место погрузки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первый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автомобиль перевез уже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0,6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всего груза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Остальную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часть груза перевез второй автомобиль и весь груз был перевезен за 12 часов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</a:t>
            </a:r>
          </a:p>
          <a:p>
            <a:pPr marL="82296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Сколько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времени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потребовалось бы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каждому автомобилю в отдельности для перевозки всего груза?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4221088"/>
            <a:ext cx="3388114" cy="228306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292080" y="42726"/>
            <a:ext cx="23823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solidFill>
                  <a:schemeClr val="bg2">
                    <a:lumMod val="75000"/>
                  </a:schemeClr>
                </a:solidFill>
              </a:rPr>
              <a:t>Задача №12</a:t>
            </a:r>
          </a:p>
        </p:txBody>
      </p:sp>
    </p:spTree>
    <p:extLst>
      <p:ext uri="{BB962C8B-B14F-4D97-AF65-F5344CB8AC3E}">
        <p14:creationId xmlns:p14="http://schemas.microsoft.com/office/powerpoint/2010/main" xmlns="" val="2421029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0"/>
            <a:ext cx="3456384" cy="62068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chemeClr val="bg2">
                    <a:lumMod val="75000"/>
                  </a:schemeClr>
                </a:solidFill>
                <a:latin typeface="Constantia" pitchFamily="18" charset="0"/>
                <a:ea typeface="Arial Unicode MS" pitchFamily="34" charset="-128"/>
                <a:cs typeface="Arial Unicode MS" pitchFamily="34" charset="-128"/>
              </a:rPr>
              <a:t>Задача №12</a:t>
            </a:r>
            <a:endParaRPr lang="ru-RU" i="1" dirty="0">
              <a:solidFill>
                <a:schemeClr val="bg2">
                  <a:lumMod val="75000"/>
                </a:schemeClr>
              </a:solidFill>
              <a:latin typeface="Constant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692696"/>
                <a:ext cx="8208912" cy="6048672"/>
              </a:xfrm>
            </p:spPr>
            <p:txBody>
              <a:bodyPr/>
              <a:lstStyle/>
              <a:p>
                <a:r>
                  <a:rPr lang="en-US" sz="1100" b="1" i="1" dirty="0" smtClean="0"/>
                  <a:t>I </a:t>
                </a:r>
                <a:r>
                  <a:rPr lang="ru-RU" sz="1100" b="1" i="1" dirty="0" smtClean="0"/>
                  <a:t>этап.</a:t>
                </a:r>
              </a:p>
              <a:p>
                <a:pPr marL="68580" indent="0">
                  <a:buNone/>
                </a:pPr>
                <a:r>
                  <a:rPr lang="ru-RU" sz="1050" dirty="0" smtClean="0"/>
                  <a:t> Пусть </a:t>
                </a:r>
                <a:r>
                  <a:rPr lang="ru-RU" sz="1050" b="1" i="1" dirty="0" smtClean="0"/>
                  <a:t>х</a:t>
                </a:r>
                <a:r>
                  <a:rPr lang="ru-RU" sz="1050" dirty="0" smtClean="0"/>
                  <a:t> – </a:t>
                </a:r>
                <a:r>
                  <a:rPr lang="ru-RU" sz="1050" i="1" dirty="0" smtClean="0"/>
                  <a:t>время, потраченное первым автомобилем</a:t>
                </a:r>
                <a:r>
                  <a:rPr lang="ru-RU" sz="1050" dirty="0" smtClean="0"/>
                  <a:t>, </a:t>
                </a:r>
                <a:r>
                  <a:rPr lang="ru-RU" sz="1050" b="1" i="1" dirty="0" smtClean="0"/>
                  <a:t>у</a:t>
                </a:r>
                <a:r>
                  <a:rPr lang="ru-RU" sz="1050" dirty="0" smtClean="0"/>
                  <a:t> – </a:t>
                </a:r>
                <a:r>
                  <a:rPr lang="ru-RU" sz="1050" i="1" dirty="0" smtClean="0"/>
                  <a:t>время,  потраченное вторым автомобилем.  </a:t>
                </a:r>
              </a:p>
              <a:p>
                <a:pPr marL="68580" indent="0">
                  <a:buNone/>
                </a:pPr>
                <a:r>
                  <a:rPr lang="ru-RU" sz="1050" i="1" dirty="0" smtClean="0"/>
                  <a:t>  Если объем перевезенного груза (т.е. 1) разделим на время, необходимое для перевозки всего груза, то узнаем   долю времени,   выполненную за 1 час. </a:t>
                </a:r>
              </a:p>
              <a:p>
                <a:pPr marL="68580" indent="0">
                  <a:buNone/>
                </a:pPr>
                <a:endParaRPr lang="ru-RU" sz="1050" i="1" dirty="0" smtClean="0">
                  <a:latin typeface="Cambria Math"/>
                </a:endParaRPr>
              </a:p>
              <a:p>
                <a:pPr marL="68580" indent="0">
                  <a:buNone/>
                </a:pPr>
                <a:r>
                  <a:rPr lang="ru-RU" sz="1050" i="1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200" b="0" i="1" smtClean="0"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1200" i="1" dirty="0" smtClean="0"/>
                  <a:t> - </a:t>
                </a:r>
                <a:r>
                  <a:rPr lang="ru-RU" sz="1000" i="1" dirty="0" smtClean="0"/>
                  <a:t>доля груза, перевозимая первым автомобилем за 1 час.</a:t>
                </a:r>
              </a:p>
              <a:p>
                <a:pPr marL="68580" indent="0">
                  <a:buNone/>
                </a:pPr>
                <a:endParaRPr lang="ru-RU" sz="1000" i="1" dirty="0" smtClean="0">
                  <a:latin typeface="Cambria Math"/>
                </a:endParaRPr>
              </a:p>
              <a:p>
                <a:pPr marL="68580" indent="0">
                  <a:buNone/>
                </a:pPr>
                <a:r>
                  <a:rPr lang="ru-RU" sz="1000" i="1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200" b="0" i="1" smtClean="0">
                            <a:latin typeface="Cambria Math"/>
                          </a:rPr>
                          <m:t>у</m:t>
                        </m:r>
                      </m:den>
                    </m:f>
                  </m:oMath>
                </a14:m>
                <a:r>
                  <a:rPr lang="ru-RU" sz="1200" i="1" dirty="0" smtClean="0"/>
                  <a:t> </a:t>
                </a:r>
                <a:r>
                  <a:rPr lang="ru-RU" sz="1000" i="1" dirty="0"/>
                  <a:t>- доля груза, перевозимая </a:t>
                </a:r>
                <a:r>
                  <a:rPr lang="ru-RU" sz="1000" i="1" dirty="0" smtClean="0"/>
                  <a:t>вторым </a:t>
                </a:r>
                <a:r>
                  <a:rPr lang="ru-RU" sz="1000" i="1" dirty="0"/>
                  <a:t>автомобилем за 1 час</a:t>
                </a:r>
                <a:r>
                  <a:rPr lang="ru-RU" sz="1000" i="1" dirty="0" smtClean="0"/>
                  <a:t>.</a:t>
                </a:r>
              </a:p>
              <a:p>
                <a:pPr marL="68580" indent="0">
                  <a:buNone/>
                </a:pPr>
                <a:endParaRPr lang="ru-RU" sz="1000" i="1" dirty="0"/>
              </a:p>
              <a:p>
                <a:pPr marL="68580" indent="0">
                  <a:buNone/>
                </a:pPr>
                <a:r>
                  <a:rPr lang="ru-RU" sz="1000" i="1" dirty="0" smtClean="0"/>
                  <a:t>По условию, работая вместе два автомобиля могли бы перевезти весь груз за 6 часов. Доля перевозимого груза первым автомобилем за 6 часов, выражается формулой </a:t>
                </a:r>
                <a14:m>
                  <m:oMath xmlns:m="http://schemas.openxmlformats.org/officeDocument/2006/math">
                    <m:r>
                      <a:rPr lang="ru-RU" sz="1200" b="0" i="1" smtClean="0">
                        <a:latin typeface="Cambria Math"/>
                      </a:rPr>
                      <m:t>( </m:t>
                    </m:r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1200" b="0" i="1" smtClean="0"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1200" i="1" dirty="0" smtClean="0"/>
                  <a:t> </a:t>
                </a:r>
                <a:r>
                  <a:rPr lang="ru-RU" sz="1000" i="1" dirty="0" smtClean="0"/>
                  <a:t>* 6 ), </a:t>
                </a:r>
                <a:r>
                  <a:rPr lang="ru-RU" sz="1000" i="1" dirty="0" err="1" smtClean="0"/>
                  <a:t>т.е</a:t>
                </a:r>
                <a:r>
                  <a:rPr lang="ru-RU" sz="1000" i="1" dirty="0" smtClean="0"/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ru-RU" sz="1400" b="0" i="1" smtClean="0"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1400" b="0" i="1" dirty="0" smtClean="0"/>
                  <a:t> </a:t>
                </a:r>
                <a:r>
                  <a:rPr lang="ru-RU" sz="1400" i="1" dirty="0"/>
                  <a:t>. . </a:t>
                </a:r>
                <a:r>
                  <a:rPr lang="ru-RU" sz="1000" i="1" dirty="0"/>
                  <a:t>Доля перевозимого груза </a:t>
                </a:r>
                <a:r>
                  <a:rPr lang="ru-RU" sz="1000" i="1" dirty="0" smtClean="0"/>
                  <a:t>вторым </a:t>
                </a:r>
                <a:r>
                  <a:rPr lang="ru-RU" sz="1000" i="1" dirty="0"/>
                  <a:t>автомобилем за 6 часов, выражается формулой (  </a:t>
                </a:r>
                <a:r>
                  <a:rPr lang="ru-RU" sz="1000" i="1" dirty="0" smtClean="0"/>
                  <a:t>1/</a:t>
                </a:r>
                <a:r>
                  <a:rPr lang="ru-RU" sz="1000" i="1" dirty="0"/>
                  <a:t>у</a:t>
                </a:r>
                <a:r>
                  <a:rPr lang="ru-RU" sz="1000" i="1" dirty="0" smtClean="0"/>
                  <a:t> </a:t>
                </a:r>
                <a:r>
                  <a:rPr lang="ru-RU" sz="1000" i="1" dirty="0"/>
                  <a:t>* 6 ), </a:t>
                </a:r>
                <a:r>
                  <a:rPr lang="ru-RU" sz="1000" i="1" dirty="0" err="1"/>
                  <a:t>т.е</a:t>
                </a:r>
                <a:r>
                  <a:rPr lang="ru-RU" sz="1000" i="1" dirty="0"/>
                  <a:t> . </a:t>
                </a:r>
                <a:r>
                  <a:rPr lang="ru-RU" sz="1000" i="1" dirty="0" smtClean="0"/>
                  <a:t>6/у </a:t>
                </a:r>
                <a:r>
                  <a:rPr lang="ru-RU" sz="1000" i="1" dirty="0"/>
                  <a:t>. </a:t>
                </a:r>
              </a:p>
              <a:p>
                <a:pPr marL="68580" indent="0">
                  <a:buNone/>
                </a:pPr>
                <a:r>
                  <a:rPr lang="ru-RU" sz="1000" i="1" dirty="0" smtClean="0"/>
                  <a:t>Поскольку они вместе должны были перевозить груз, составим уравнение: 6</a:t>
                </a:r>
                <a:r>
                  <a:rPr lang="en-US" sz="1000" i="1" dirty="0" smtClean="0"/>
                  <a:t>/x + 6/y = 1 </a:t>
                </a:r>
                <a:endParaRPr lang="ru-RU" sz="1000" i="1" dirty="0" smtClean="0"/>
              </a:p>
              <a:p>
                <a:pPr marL="68580" indent="0">
                  <a:buNone/>
                </a:pPr>
                <a:r>
                  <a:rPr lang="ru-RU" sz="1000" b="0" i="1" dirty="0" smtClean="0"/>
                  <a:t>По условию, первый автомобиль, перевозя в одиночку груз, перевез 0,6 = 3</a:t>
                </a:r>
                <a:r>
                  <a:rPr lang="en-US" sz="1000" b="0" i="1" dirty="0" smtClean="0"/>
                  <a:t>/5</a:t>
                </a:r>
                <a:r>
                  <a:rPr lang="ru-RU" sz="1000" b="0" i="1" dirty="0" smtClean="0"/>
                  <a:t> всего груза. </a:t>
                </a:r>
              </a:p>
              <a:p>
                <a:pPr marL="68580" indent="0">
                  <a:buNone/>
                </a:pPr>
                <a:r>
                  <a:rPr lang="ru-RU" sz="1000" i="1" dirty="0" smtClean="0"/>
                  <a:t>Время, потраченное на перевозку груза составило 3</a:t>
                </a:r>
                <a:r>
                  <a:rPr lang="en-US" sz="1000" i="1" dirty="0" smtClean="0"/>
                  <a:t>/5</a:t>
                </a:r>
                <a:r>
                  <a:rPr lang="ru-RU" sz="1000" i="1" dirty="0" smtClean="0"/>
                  <a:t>х . Второй автомобиль перевез оставшийся груз, т.е. 2</a:t>
                </a:r>
                <a:r>
                  <a:rPr lang="en-US" sz="1000" i="1" dirty="0" smtClean="0"/>
                  <a:t>/5</a:t>
                </a:r>
                <a:r>
                  <a:rPr lang="ru-RU" sz="1000" i="1" dirty="0" smtClean="0"/>
                  <a:t>, на что затратил 2</a:t>
                </a:r>
                <a:r>
                  <a:rPr lang="en-US" sz="1000" i="1" dirty="0" smtClean="0"/>
                  <a:t>/</a:t>
                </a:r>
                <a:r>
                  <a:rPr lang="ru-RU" sz="1000" i="1" dirty="0" smtClean="0"/>
                  <a:t>5</a:t>
                </a:r>
                <a:r>
                  <a:rPr lang="en-US" sz="1000" i="1" dirty="0" smtClean="0"/>
                  <a:t>y</a:t>
                </a:r>
                <a:r>
                  <a:rPr lang="ru-RU" sz="1000" i="1" dirty="0" smtClean="0"/>
                  <a:t> часов. По условию, весь груз был перевезен за 12 часов, </a:t>
                </a:r>
              </a:p>
              <a:p>
                <a:pPr marL="68580" indent="0" algn="ctr">
                  <a:buNone/>
                </a:pPr>
                <a:r>
                  <a:rPr lang="ru-RU" sz="1000" i="1" dirty="0" smtClean="0"/>
                  <a:t>т.е. 3</a:t>
                </a:r>
                <a:r>
                  <a:rPr lang="en-US" sz="1000" i="1" dirty="0" smtClean="0"/>
                  <a:t>x/5 + 2y/5 = </a:t>
                </a:r>
                <a:r>
                  <a:rPr lang="ru-RU" sz="1000" i="1" dirty="0" smtClean="0"/>
                  <a:t>12. </a:t>
                </a:r>
              </a:p>
              <a:p>
                <a:pPr marL="68580" indent="0" algn="ctr">
                  <a:buNone/>
                </a:pPr>
                <a:r>
                  <a:rPr lang="ru-RU" sz="1000" i="1" dirty="0" smtClean="0"/>
                  <a:t>3х + 2у = 60</a:t>
                </a:r>
              </a:p>
              <a:p>
                <a:pPr marL="68580" indent="0" algn="ctr">
                  <a:buNone/>
                </a:pPr>
                <a:r>
                  <a:rPr lang="ru-RU" sz="1000" i="1" dirty="0" smtClean="0"/>
                  <a:t> </a:t>
                </a:r>
              </a:p>
              <a:p>
                <a:pPr marL="68580" indent="0" algn="ctr">
                  <a:buNone/>
                </a:pPr>
                <a:endParaRPr lang="ru-RU" sz="1000" b="1" i="1" dirty="0" smtClean="0"/>
              </a:p>
              <a:p>
                <a:pPr marL="68580" indent="0" algn="ctr">
                  <a:buNone/>
                </a:pPr>
                <a:r>
                  <a:rPr lang="ru-RU" sz="1000" b="1" i="1" dirty="0" smtClean="0"/>
                  <a:t>Составим и решим систему уравнений.</a:t>
                </a:r>
              </a:p>
              <a:p>
                <a:pPr marL="68580" indent="0" algn="ctr">
                  <a:buNone/>
                </a:pPr>
                <a:endParaRPr lang="ru-RU" sz="1000" dirty="0" smtClean="0"/>
              </a:p>
              <a:p>
                <a:pPr marL="68580" indent="0" algn="ctr">
                  <a:buNone/>
                </a:pPr>
                <a:r>
                  <a:rPr lang="ru-RU" sz="1000" dirty="0" smtClean="0"/>
                  <a:t>6</a:t>
                </a:r>
                <a:r>
                  <a:rPr lang="en-US" sz="1000" dirty="0" smtClean="0"/>
                  <a:t>/x + 6/y = 1</a:t>
                </a:r>
              </a:p>
              <a:p>
                <a:pPr marL="68580" indent="0" algn="ctr">
                  <a:buNone/>
                </a:pPr>
                <a:r>
                  <a:rPr lang="en-US" sz="1000" dirty="0" smtClean="0"/>
                  <a:t>3x + 2y = 60</a:t>
                </a:r>
                <a:endParaRPr lang="ru-RU" sz="10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692696"/>
                <a:ext cx="8208912" cy="6048672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6730" y="5013176"/>
            <a:ext cx="157109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8554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485964"/>
                <a:ext cx="8208912" cy="6039380"/>
              </a:xfrm>
            </p:spPr>
            <p:txBody>
              <a:bodyPr>
                <a:normAutofit/>
              </a:bodyPr>
              <a:lstStyle/>
              <a:p>
                <a:r>
                  <a:rPr lang="en-US" sz="1200" b="1" dirty="0" smtClean="0"/>
                  <a:t>II</a:t>
                </a:r>
                <a:r>
                  <a:rPr lang="ru-RU" sz="1200" b="1" dirty="0" smtClean="0"/>
                  <a:t> этап</a:t>
                </a:r>
              </a:p>
              <a:p>
                <a:endParaRPr lang="ru-RU" sz="1100" b="1" dirty="0"/>
              </a:p>
              <a:p>
                <a:endParaRPr lang="ru-RU" sz="1100" b="1" dirty="0" smtClean="0"/>
              </a:p>
              <a:p>
                <a:endParaRPr lang="ru-RU" sz="1100" b="1" dirty="0"/>
              </a:p>
              <a:p>
                <a:endParaRPr lang="ru-RU" sz="1100" b="1" dirty="0" smtClean="0"/>
              </a:p>
              <a:p>
                <a:pPr marL="68580" indent="0">
                  <a:buNone/>
                </a:pPr>
                <a:r>
                  <a:rPr lang="ru-RU" sz="1100" dirty="0" smtClean="0"/>
                  <a:t>(2): 2у = 60 – 3х |: 2</a:t>
                </a:r>
              </a:p>
              <a:p>
                <a:pPr marL="68580" indent="0">
                  <a:buNone/>
                </a:pPr>
                <a:r>
                  <a:rPr lang="ru-RU" sz="1100" u="sng" dirty="0" smtClean="0"/>
                  <a:t>у = 30 – 1,5х </a:t>
                </a:r>
              </a:p>
              <a:p>
                <a:pPr marL="6858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30 −1,5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1400" dirty="0" smtClean="0"/>
                  <a:t> = 1</a:t>
                </a:r>
                <a:endParaRPr lang="ru-RU" sz="1400" dirty="0" smtClean="0"/>
              </a:p>
              <a:p>
                <a:pPr marL="6858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180 −9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+6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ru-RU" sz="1400" b="0" i="1" smtClean="0">
                            <a:latin typeface="Cambria Math"/>
                          </a:rPr>
                          <m:t>х (30 −1,5х)</m:t>
                        </m:r>
                      </m:den>
                    </m:f>
                  </m:oMath>
                </a14:m>
                <a:r>
                  <a:rPr lang="en-US" sz="1400" i="1" dirty="0" smtClean="0">
                    <a:latin typeface="Cambria Math"/>
                  </a:rPr>
                  <a:t> </a:t>
                </a:r>
                <a:r>
                  <a:rPr lang="en-US" sz="1100" dirty="0">
                    <a:latin typeface="Cambria Math"/>
                  </a:rPr>
                  <a:t>=</a:t>
                </a:r>
                <a:r>
                  <a:rPr lang="en-US" sz="1100" i="1" dirty="0" smtClean="0">
                    <a:latin typeface="Cambria Math"/>
                  </a:rPr>
                  <a:t> </a:t>
                </a:r>
                <a:r>
                  <a:rPr lang="en-US" sz="1100" dirty="0" smtClean="0">
                    <a:latin typeface="Cambria Math"/>
                  </a:rPr>
                  <a:t>1</a:t>
                </a:r>
                <a:endParaRPr lang="ru-RU" sz="1100" dirty="0" smtClean="0">
                  <a:latin typeface="Cambria Math"/>
                </a:endParaRPr>
              </a:p>
              <a:p>
                <a:pPr marL="68580" indent="0">
                  <a:buNone/>
                </a:pPr>
                <a:r>
                  <a:rPr lang="ru-RU" sz="1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/>
                          </a:rPr>
                        </m:ctrlPr>
                      </m:fPr>
                      <m:num>
                        <m:eqArr>
                          <m:eqArrPr>
                            <m:ctrlPr>
                              <a:rPr lang="ru-RU" sz="1400" b="0" i="1" smtClean="0">
                                <a:latin typeface="Cambria Math"/>
                              </a:rPr>
                            </m:ctrlPr>
                          </m:eqArrPr>
                          <m:e/>
                          <m:e>
                            <m:r>
                              <a:rPr lang="ru-RU" sz="1400" b="0" i="1" smtClean="0">
                                <a:latin typeface="Cambria Math"/>
                              </a:rPr>
                              <m:t>180 −3х</m:t>
                            </m:r>
                          </m:e>
                        </m:eqArr>
                      </m:num>
                      <m:den>
                        <m:r>
                          <a:rPr lang="ru-RU" sz="1400" i="1">
                            <a:latin typeface="Cambria Math"/>
                          </a:rPr>
                          <m:t>30х −1,5</m:t>
                        </m:r>
                        <m:sSup>
                          <m:sSupPr>
                            <m:ctrlPr>
                              <a:rPr lang="en-US" sz="1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1400" b="0" i="1" smtClean="0">
                                <a:latin typeface="Cambria Math"/>
                              </a:rPr>
                              <m:t>х</m:t>
                            </m:r>
                          </m:e>
                          <m:sup>
                            <m:r>
                              <a:rPr lang="en-US" sz="140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400" dirty="0" smtClean="0"/>
                  <a:t> - 1 = </a:t>
                </a:r>
                <a:r>
                  <a:rPr lang="ru-RU" sz="1100" dirty="0" smtClean="0"/>
                  <a:t>0</a:t>
                </a:r>
              </a:p>
              <a:p>
                <a:pPr marL="68580" indent="0">
                  <a:buNone/>
                </a:pPr>
                <a:endParaRPr lang="ru-RU" sz="1100" dirty="0"/>
              </a:p>
              <a:p>
                <a:pPr marL="68580" indent="0">
                  <a:buNone/>
                </a:pPr>
                <a:r>
                  <a:rPr lang="ru-RU" sz="1100" dirty="0" smtClean="0"/>
                  <a:t>180 – 3х – 30х +1,5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1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en-US" sz="11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100" dirty="0" smtClean="0"/>
                  <a:t> = 0</a:t>
                </a:r>
              </a:p>
              <a:p>
                <a:pPr marL="68580" indent="0">
                  <a:buNone/>
                </a:pPr>
                <a:r>
                  <a:rPr lang="ru-RU" sz="1100" dirty="0" smtClean="0"/>
                  <a:t>1,5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1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en-US" sz="11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1100" dirty="0" smtClean="0"/>
                  <a:t> - 33х + 180 = 0</a:t>
                </a:r>
              </a:p>
              <a:p>
                <a:pPr marL="68580" indent="0">
                  <a:buNone/>
                </a:pPr>
                <a:endParaRPr lang="en-US" sz="1100" dirty="0" smtClean="0"/>
              </a:p>
              <a:p>
                <a:pPr marL="68580" indent="0">
                  <a:buNone/>
                </a:pPr>
                <a:r>
                  <a:rPr lang="ru-RU" sz="1100" dirty="0" smtClean="0"/>
                  <a:t>Д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11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100" dirty="0" smtClean="0"/>
                  <a:t>- 4ac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1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100" b="0" i="1" smtClean="0">
                            <a:latin typeface="Cambria Math"/>
                          </a:rPr>
                          <m:t>(−33)</m:t>
                        </m:r>
                      </m:e>
                      <m:sup>
                        <m:r>
                          <a:rPr lang="en-US" sz="110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100" dirty="0" smtClean="0"/>
                  <a:t> - 4 * 1,5 * 180 = 1089 – 1080 = 9</a:t>
                </a:r>
              </a:p>
              <a:p>
                <a:pPr marL="68580" indent="0">
                  <a:buNone/>
                </a:pPr>
                <a:r>
                  <a:rPr lang="en-US" sz="1200" dirty="0"/>
                  <a:t>x</a:t>
                </a:r>
                <a:r>
                  <a:rPr lang="en-US" sz="500" dirty="0" smtClean="0"/>
                  <a:t>1</a:t>
                </a:r>
                <a:r>
                  <a:rPr lang="en-US" sz="1200" dirty="0" smtClean="0"/>
                  <a:t>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33 −3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200" dirty="0" smtClean="0"/>
                  <a:t> = 10</a:t>
                </a:r>
              </a:p>
              <a:p>
                <a:pPr marL="68580" indent="0">
                  <a:buNone/>
                </a:pPr>
                <a:r>
                  <a:rPr lang="en-US" sz="1200" dirty="0" smtClean="0"/>
                  <a:t>x</a:t>
                </a:r>
                <a:r>
                  <a:rPr lang="en-US" sz="500" dirty="0" smtClean="0"/>
                  <a:t>2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33+3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200" dirty="0" smtClean="0"/>
                  <a:t> = 12</a:t>
                </a:r>
              </a:p>
              <a:p>
                <a:pPr marL="68580" indent="0">
                  <a:buNone/>
                </a:pPr>
                <a:r>
                  <a:rPr lang="en-US" sz="1200" dirty="0"/>
                  <a:t>y</a:t>
                </a:r>
                <a:r>
                  <a:rPr lang="en-US" sz="600" dirty="0" smtClean="0"/>
                  <a:t>1</a:t>
                </a:r>
                <a:r>
                  <a:rPr lang="en-US" sz="1200" dirty="0" smtClean="0"/>
                  <a:t> = 15</a:t>
                </a:r>
              </a:p>
              <a:p>
                <a:pPr marL="68580" indent="0">
                  <a:buNone/>
                </a:pPr>
                <a:r>
                  <a:rPr lang="en-US" sz="1200" dirty="0"/>
                  <a:t>y</a:t>
                </a:r>
                <a:r>
                  <a:rPr lang="en-US" sz="500" dirty="0" smtClean="0"/>
                  <a:t>2</a:t>
                </a:r>
                <a:r>
                  <a:rPr lang="en-US" sz="1200" dirty="0" smtClean="0"/>
                  <a:t> = 12</a:t>
                </a:r>
              </a:p>
              <a:p>
                <a:pPr marL="68580" indent="0">
                  <a:buNone/>
                </a:pPr>
                <a:endParaRPr lang="en-US" sz="1200" dirty="0"/>
              </a:p>
              <a:p>
                <a:pPr marL="68580" indent="0">
                  <a:buNone/>
                </a:pPr>
                <a:r>
                  <a:rPr lang="en-US" sz="1200" b="1" dirty="0" smtClean="0"/>
                  <a:t>III</a:t>
                </a:r>
                <a:r>
                  <a:rPr lang="ru-RU" sz="1200" b="1" dirty="0" smtClean="0"/>
                  <a:t> этап.</a:t>
                </a:r>
              </a:p>
              <a:p>
                <a:pPr marL="68580" indent="0">
                  <a:buNone/>
                </a:pPr>
                <a:r>
                  <a:rPr lang="ru-RU" sz="1200" dirty="0" smtClean="0"/>
                  <a:t>Ответ: 10 и 15 часов, или 12 и 12 часов.</a:t>
                </a:r>
                <a:endParaRPr lang="en-US" sz="12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485964"/>
                <a:ext cx="8208912" cy="6039380"/>
              </a:xfr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6050" y="995102"/>
            <a:ext cx="1260177" cy="35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5964" y="857596"/>
            <a:ext cx="148922" cy="54604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004048" y="17044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bg2">
                    <a:lumMod val="75000"/>
                  </a:schemeClr>
                </a:solidFill>
              </a:rPr>
              <a:t>Задача №12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596197"/>
            <a:ext cx="3163896" cy="219099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76256" y="822117"/>
            <a:ext cx="1609010" cy="186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63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</TotalTime>
  <Words>84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ЗАДАЧА №12.</vt:lpstr>
      <vt:lpstr>Слайд 2</vt:lpstr>
      <vt:lpstr>Задача №12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Лиля</dc:creator>
  <cp:lastModifiedBy>Наталья</cp:lastModifiedBy>
  <cp:revision>10</cp:revision>
  <dcterms:created xsi:type="dcterms:W3CDTF">2012-11-26T14:40:58Z</dcterms:created>
  <dcterms:modified xsi:type="dcterms:W3CDTF">2012-12-02T16:40:45Z</dcterms:modified>
</cp:coreProperties>
</file>